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8229600" cx="14630400"/>
  <p:notesSz cx="8229600" cy="14630400"/>
  <p:embeddedFontLst>
    <p:embeddedFont>
      <p:font typeface="Inter"/>
      <p:bold r:id="rId12"/>
      <p:bold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4" roundtripDataSignature="AMtx7miwo60MejJXG03ehZOa7/QIMxjK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Inter-boldItalic.fntdata"/><Relationship Id="rId12" Type="http://schemas.openxmlformats.org/officeDocument/2006/relationships/font" Target="fonts/Inter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"/>
          <p:cNvSpPr/>
          <p:nvPr/>
        </p:nvSpPr>
        <p:spPr>
          <a:xfrm>
            <a:off x="6280190" y="1044178"/>
            <a:ext cx="7556421" cy="391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AFA4F1"/>
              </a:buClr>
              <a:buSzPts val="6150"/>
              <a:buFont typeface="Inter"/>
              <a:buNone/>
            </a:pPr>
            <a:r>
              <a:rPr b="1" i="0" lang="en-US" sz="6150" u="none" cap="none" strike="noStrike">
                <a:solidFill>
                  <a:srgbClr val="AFA4F1"/>
                </a:solidFill>
                <a:latin typeface="Inter"/>
                <a:ea typeface="Inter"/>
                <a:cs typeface="Inter"/>
                <a:sym typeface="Inter"/>
              </a:rPr>
              <a:t>Análise estatística</a:t>
            </a:r>
            <a:r>
              <a:rPr b="1" i="0" lang="en-US" sz="61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da relação Massa–Raio de Exoplanetas</a:t>
            </a:r>
            <a:endParaRPr b="0" i="0" sz="6150" u="none" cap="none" strike="noStrike"/>
          </a:p>
        </p:txBody>
      </p:sp>
      <p:sp>
        <p:nvSpPr>
          <p:cNvPr id="46" name="Google Shape;46;p1"/>
          <p:cNvSpPr/>
          <p:nvPr/>
        </p:nvSpPr>
        <p:spPr>
          <a:xfrm>
            <a:off x="6280190" y="5297210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SzPts val="3550"/>
              <a:buFont typeface="Arial"/>
              <a:buNone/>
            </a:pPr>
            <a:r>
              <a:t/>
            </a:r>
            <a:endParaRPr b="0" i="0" sz="3550" u="none" cap="none" strike="noStrike"/>
          </a:p>
        </p:txBody>
      </p:sp>
      <p:sp>
        <p:nvSpPr>
          <p:cNvPr id="47" name="Google Shape;47;p1"/>
          <p:cNvSpPr/>
          <p:nvPr/>
        </p:nvSpPr>
        <p:spPr>
          <a:xfrm>
            <a:off x="6280190" y="6204347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FA4F1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AFA4F1"/>
                </a:solidFill>
                <a:latin typeface="Inter"/>
                <a:ea typeface="Inter"/>
                <a:cs typeface="Inter"/>
                <a:sym typeface="Inter"/>
              </a:rPr>
              <a:t>Enzo Rodrigues Teixeira de Andrade</a:t>
            </a:r>
            <a:endParaRPr b="0" i="0" sz="1750" u="none" cap="none" strike="noStrike"/>
          </a:p>
        </p:txBody>
      </p:sp>
      <p:sp>
        <p:nvSpPr>
          <p:cNvPr id="48" name="Google Shape;48;p1"/>
          <p:cNvSpPr/>
          <p:nvPr/>
        </p:nvSpPr>
        <p:spPr>
          <a:xfrm>
            <a:off x="6280190" y="6822400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FA4F1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AFA4F1"/>
                </a:solidFill>
                <a:latin typeface="Inter"/>
                <a:ea typeface="Inter"/>
                <a:cs typeface="Inter"/>
                <a:sym typeface="Inter"/>
              </a:rPr>
              <a:t>IESB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/>
          <p:nvPr/>
        </p:nvSpPr>
        <p:spPr>
          <a:xfrm>
            <a:off x="588526" y="714732"/>
            <a:ext cx="2828449" cy="262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AFA4F1"/>
              </a:buClr>
              <a:buSzPts val="1650"/>
              <a:buFont typeface="Inter"/>
              <a:buNone/>
            </a:pPr>
            <a:r>
              <a:rPr b="1" i="0" lang="en-US" sz="1650" u="none" cap="none" strike="noStrike">
                <a:solidFill>
                  <a:srgbClr val="AFA4F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r>
              <a:rPr b="1" i="0" lang="en-US" u="none" cap="none" strike="noStrike">
                <a:solidFill>
                  <a:srgbClr val="AFA4F1"/>
                </a:solidFill>
                <a:latin typeface="Inter"/>
                <a:ea typeface="Inter"/>
                <a:cs typeface="Inter"/>
                <a:sym typeface="Inter"/>
              </a:rPr>
              <a:t>. Introdução e Metodologia</a:t>
            </a:r>
            <a:endParaRPr b="0" i="0" u="none" cap="none" strike="noStrike"/>
          </a:p>
        </p:txBody>
      </p:sp>
      <p:sp>
        <p:nvSpPr>
          <p:cNvPr id="55" name="Google Shape;55;p2"/>
          <p:cNvSpPr/>
          <p:nvPr/>
        </p:nvSpPr>
        <p:spPr>
          <a:xfrm>
            <a:off x="588526" y="1044535"/>
            <a:ext cx="12202478" cy="525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nter"/>
              <a:buNone/>
            </a:pPr>
            <a:r>
              <a:t/>
            </a:r>
            <a:endParaRPr b="0" i="0" sz="3300" u="none" cap="none" strike="noStrike"/>
          </a:p>
        </p:txBody>
      </p:sp>
      <p:sp>
        <p:nvSpPr>
          <p:cNvPr id="56" name="Google Shape;56;p2"/>
          <p:cNvSpPr/>
          <p:nvPr/>
        </p:nvSpPr>
        <p:spPr>
          <a:xfrm>
            <a:off x="588526" y="1990249"/>
            <a:ext cx="2522339" cy="315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 base de dados</a:t>
            </a:r>
            <a:endParaRPr b="0" i="0" sz="1950" u="none" cap="none" strike="noStrike"/>
          </a:p>
        </p:txBody>
      </p:sp>
      <p:sp>
        <p:nvSpPr>
          <p:cNvPr id="57" name="Google Shape;57;p2"/>
          <p:cNvSpPr/>
          <p:nvPr/>
        </p:nvSpPr>
        <p:spPr>
          <a:xfrm>
            <a:off x="588526" y="2473643"/>
            <a:ext cx="6521529" cy="537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00"/>
              <a:buFont typeface="Inter"/>
              <a:buNone/>
            </a:pPr>
            <a:r>
              <a:rPr b="0" i="0" lang="en-US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 análise utilizou a base </a:t>
            </a:r>
            <a:r>
              <a:rPr b="1" i="0" lang="en-US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“exoplanets.csv”</a:t>
            </a:r>
            <a:r>
              <a:rPr b="0" i="0" lang="en-US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, proveniente do </a:t>
            </a:r>
            <a:r>
              <a:rPr b="1" i="0" lang="en-US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NASA Exoplanet Archive</a:t>
            </a:r>
            <a:r>
              <a:rPr b="0" i="0" lang="en-US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, uma das maiores compilações públicas de exoplanetas conhecidos.</a:t>
            </a:r>
            <a:endParaRPr b="0" i="0" sz="1300" u="none" cap="none" strike="noStrike"/>
          </a:p>
        </p:txBody>
      </p:sp>
      <p:sp>
        <p:nvSpPr>
          <p:cNvPr id="58" name="Google Shape;58;p2"/>
          <p:cNvSpPr/>
          <p:nvPr/>
        </p:nvSpPr>
        <p:spPr>
          <a:xfrm>
            <a:off x="588526" y="3070384"/>
            <a:ext cx="6521529" cy="537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00"/>
              <a:buFont typeface="Inter"/>
              <a:buNone/>
            </a:pPr>
            <a:r>
              <a:rPr b="0" i="0" lang="en-US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O conjunto contém </a:t>
            </a:r>
            <a:r>
              <a:rPr b="1" i="0" lang="en-US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mais de 6.000 registros</a:t>
            </a:r>
            <a:r>
              <a:rPr b="0" i="0" lang="en-US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e </a:t>
            </a:r>
            <a:r>
              <a:rPr b="1" i="0" lang="en-US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centenas de variáveis físicas e orbitais</a:t>
            </a:r>
            <a:r>
              <a:rPr b="0" i="0" lang="en-US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, como massa, raio, temperatura de equilíbrio e metallicidade estelar.</a:t>
            </a:r>
            <a:endParaRPr b="0" i="0" sz="1300" u="none" cap="none" strike="noStrike"/>
          </a:p>
        </p:txBody>
      </p:sp>
      <p:sp>
        <p:nvSpPr>
          <p:cNvPr id="59" name="Google Shape;59;p2"/>
          <p:cNvSpPr/>
          <p:nvPr/>
        </p:nvSpPr>
        <p:spPr>
          <a:xfrm>
            <a:off x="588526" y="3667125"/>
            <a:ext cx="6521529" cy="537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00"/>
              <a:buFont typeface="Inter"/>
              <a:buNone/>
            </a:pPr>
            <a:r>
              <a:rPr b="0" i="0" lang="en-US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Após limpeza e seleção das variáveis mais relevantes, obteve-se uma amostra de </a:t>
            </a:r>
            <a:r>
              <a:rPr b="1" i="0" lang="en-US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~5.700 exoplanetas</a:t>
            </a:r>
            <a:r>
              <a:rPr b="0" i="0" lang="en-US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com dados consistentes.</a:t>
            </a:r>
            <a:endParaRPr b="0" i="0" sz="1300" u="none" cap="none" strike="noStrike"/>
          </a:p>
        </p:txBody>
      </p:sp>
      <p:sp>
        <p:nvSpPr>
          <p:cNvPr id="60" name="Google Shape;60;p2"/>
          <p:cNvSpPr/>
          <p:nvPr/>
        </p:nvSpPr>
        <p:spPr>
          <a:xfrm>
            <a:off x="588526" y="4263866"/>
            <a:ext cx="6521529" cy="806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00"/>
              <a:buFont typeface="Inter"/>
              <a:buNone/>
            </a:pPr>
            <a:r>
              <a:rPr b="0" i="0" lang="en-US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O objetivo principal foi </a:t>
            </a:r>
            <a:r>
              <a:rPr b="1" i="0" lang="en-US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investigar a relação entre massa e raio</a:t>
            </a:r>
            <a:r>
              <a:rPr b="0" i="0" lang="en-US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em </a:t>
            </a:r>
            <a:r>
              <a:rPr b="1" i="0" lang="en-US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escala logarítmica</a:t>
            </a:r>
            <a:r>
              <a:rPr b="0" i="0" lang="en-US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, buscando padrões físicos por meio de </a:t>
            </a:r>
            <a:r>
              <a:rPr b="1" i="0" lang="en-US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modelagem de regressão linear múltipla</a:t>
            </a:r>
            <a:r>
              <a:rPr b="0" i="0" lang="en-US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0" i="0" sz="1300" u="none" cap="none" strike="noStrike"/>
          </a:p>
        </p:txBody>
      </p:sp>
      <p:sp>
        <p:nvSpPr>
          <p:cNvPr id="61" name="Google Shape;61;p2"/>
          <p:cNvSpPr/>
          <p:nvPr/>
        </p:nvSpPr>
        <p:spPr>
          <a:xfrm>
            <a:off x="7527965" y="1990249"/>
            <a:ext cx="2522339" cy="315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Variáveis Principais</a:t>
            </a:r>
            <a:endParaRPr b="0" i="0" sz="1950" u="none" cap="none" strike="noStrike"/>
          </a:p>
        </p:txBody>
      </p:sp>
      <p:sp>
        <p:nvSpPr>
          <p:cNvPr id="62" name="Google Shape;62;p2"/>
          <p:cNvSpPr/>
          <p:nvPr/>
        </p:nvSpPr>
        <p:spPr>
          <a:xfrm>
            <a:off x="7527965" y="2494598"/>
            <a:ext cx="6521529" cy="1081683"/>
          </a:xfrm>
          <a:prstGeom prst="roundRect">
            <a:avLst>
              <a:gd fmla="val 10144" name="adj"/>
            </a:avLst>
          </a:prstGeom>
          <a:solidFill>
            <a:srgbClr val="272525"/>
          </a:solidFill>
          <a:ln cap="flat" cmpd="sng" w="22850">
            <a:solidFill>
              <a:srgbClr val="372A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7505105" y="2494598"/>
            <a:ext cx="91440" cy="1081683"/>
          </a:xfrm>
          <a:prstGeom prst="roundRect">
            <a:avLst>
              <a:gd fmla="val 77240" name="adj"/>
            </a:avLst>
          </a:prstGeom>
          <a:solidFill>
            <a:srgbClr val="AFA4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7787521" y="2685574"/>
            <a:ext cx="2101929" cy="262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Inter"/>
              <a:buNone/>
            </a:pPr>
            <a:r>
              <a:rPr b="1" i="0" lang="en-US" sz="16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Massa</a:t>
            </a:r>
            <a:endParaRPr b="0" i="0" sz="1650" u="none" cap="none" strike="noStrike"/>
          </a:p>
        </p:txBody>
      </p:sp>
      <p:sp>
        <p:nvSpPr>
          <p:cNvPr id="65" name="Google Shape;65;p2"/>
          <p:cNvSpPr/>
          <p:nvPr/>
        </p:nvSpPr>
        <p:spPr>
          <a:xfrm>
            <a:off x="7787521" y="3116342"/>
            <a:ext cx="6070997" cy="268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00"/>
              <a:buFont typeface="Inter"/>
              <a:buNone/>
            </a:pPr>
            <a:r>
              <a:rPr b="0" i="0" lang="en-US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log(Massa planetária em massas terrestres)</a:t>
            </a:r>
            <a:endParaRPr b="0" i="0" sz="1300" u="none" cap="none" strike="noStrike"/>
          </a:p>
        </p:txBody>
      </p:sp>
      <p:sp>
        <p:nvSpPr>
          <p:cNvPr id="66" name="Google Shape;66;p2"/>
          <p:cNvSpPr/>
          <p:nvPr/>
        </p:nvSpPr>
        <p:spPr>
          <a:xfrm>
            <a:off x="7527965" y="3744397"/>
            <a:ext cx="6521529" cy="1081683"/>
          </a:xfrm>
          <a:prstGeom prst="roundRect">
            <a:avLst>
              <a:gd fmla="val 10144" name="adj"/>
            </a:avLst>
          </a:prstGeom>
          <a:solidFill>
            <a:srgbClr val="272525"/>
          </a:solidFill>
          <a:ln cap="flat" cmpd="sng" w="22850">
            <a:solidFill>
              <a:srgbClr val="372A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7505105" y="3744397"/>
            <a:ext cx="91440" cy="1081683"/>
          </a:xfrm>
          <a:prstGeom prst="roundRect">
            <a:avLst>
              <a:gd fmla="val 77240" name="adj"/>
            </a:avLst>
          </a:prstGeom>
          <a:solidFill>
            <a:srgbClr val="AFA4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7787521" y="3935373"/>
            <a:ext cx="2101929" cy="262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Inter"/>
              <a:buNone/>
            </a:pPr>
            <a:r>
              <a:rPr b="1" i="0" lang="en-US" sz="16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Raio</a:t>
            </a:r>
            <a:endParaRPr b="0" i="0" sz="165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7787521" y="4366141"/>
            <a:ext cx="6070997" cy="268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00"/>
              <a:buFont typeface="Inter"/>
              <a:buNone/>
            </a:pPr>
            <a:r>
              <a:rPr b="0" i="0" lang="en-US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log(Raio planetário em raios terrestres)</a:t>
            </a:r>
            <a:endParaRPr b="0" i="0" sz="1300" u="none" cap="none" strike="noStrike"/>
          </a:p>
        </p:txBody>
      </p:sp>
      <p:sp>
        <p:nvSpPr>
          <p:cNvPr id="70" name="Google Shape;70;p2"/>
          <p:cNvSpPr/>
          <p:nvPr/>
        </p:nvSpPr>
        <p:spPr>
          <a:xfrm>
            <a:off x="7527965" y="4994196"/>
            <a:ext cx="6521529" cy="1081683"/>
          </a:xfrm>
          <a:prstGeom prst="roundRect">
            <a:avLst>
              <a:gd fmla="val 10144" name="adj"/>
            </a:avLst>
          </a:prstGeom>
          <a:solidFill>
            <a:srgbClr val="272525"/>
          </a:solidFill>
          <a:ln cap="flat" cmpd="sng" w="22850">
            <a:solidFill>
              <a:srgbClr val="372A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7505105" y="4994196"/>
            <a:ext cx="91440" cy="1081683"/>
          </a:xfrm>
          <a:prstGeom prst="roundRect">
            <a:avLst>
              <a:gd fmla="val 77240" name="adj"/>
            </a:avLst>
          </a:prstGeom>
          <a:solidFill>
            <a:srgbClr val="AFA4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7787521" y="5185172"/>
            <a:ext cx="2101929" cy="262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Inter"/>
              <a:buNone/>
            </a:pPr>
            <a:r>
              <a:rPr b="1" i="0" lang="en-US" sz="16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Temperatura</a:t>
            </a:r>
            <a:endParaRPr b="0" i="0" sz="1650" u="none" cap="none" strike="noStrike"/>
          </a:p>
        </p:txBody>
      </p:sp>
      <p:sp>
        <p:nvSpPr>
          <p:cNvPr id="73" name="Google Shape;73;p2"/>
          <p:cNvSpPr/>
          <p:nvPr/>
        </p:nvSpPr>
        <p:spPr>
          <a:xfrm>
            <a:off x="7787521" y="5615940"/>
            <a:ext cx="6070997" cy="268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00"/>
              <a:buFont typeface="Inter"/>
              <a:buNone/>
            </a:pPr>
            <a:r>
              <a:rPr b="0" i="0" lang="en-US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Temperatura de equilíbrio (pl\_eqt)</a:t>
            </a:r>
            <a:endParaRPr b="0" i="0" sz="1300" u="none" cap="none" strike="noStrike"/>
          </a:p>
        </p:txBody>
      </p:sp>
      <p:sp>
        <p:nvSpPr>
          <p:cNvPr id="74" name="Google Shape;74;p2"/>
          <p:cNvSpPr/>
          <p:nvPr/>
        </p:nvSpPr>
        <p:spPr>
          <a:xfrm>
            <a:off x="7527965" y="6243995"/>
            <a:ext cx="6521529" cy="1081683"/>
          </a:xfrm>
          <a:prstGeom prst="roundRect">
            <a:avLst>
              <a:gd fmla="val 10144" name="adj"/>
            </a:avLst>
          </a:prstGeom>
          <a:solidFill>
            <a:srgbClr val="272525"/>
          </a:solidFill>
          <a:ln cap="flat" cmpd="sng" w="22850">
            <a:solidFill>
              <a:srgbClr val="372A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7505105" y="6243995"/>
            <a:ext cx="91440" cy="1081683"/>
          </a:xfrm>
          <a:prstGeom prst="roundRect">
            <a:avLst>
              <a:gd fmla="val 77240" name="adj"/>
            </a:avLst>
          </a:prstGeom>
          <a:solidFill>
            <a:srgbClr val="AFA4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7787521" y="6434971"/>
            <a:ext cx="2101929" cy="262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Inter"/>
              <a:buNone/>
            </a:pPr>
            <a:r>
              <a:rPr b="1" i="0" lang="en-US" sz="16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Metalicidade</a:t>
            </a:r>
            <a:endParaRPr b="0" i="0" sz="1650" u="none" cap="none" strike="noStrike"/>
          </a:p>
        </p:txBody>
      </p:sp>
      <p:sp>
        <p:nvSpPr>
          <p:cNvPr id="77" name="Google Shape;77;p2"/>
          <p:cNvSpPr/>
          <p:nvPr/>
        </p:nvSpPr>
        <p:spPr>
          <a:xfrm>
            <a:off x="7787521" y="6865739"/>
            <a:ext cx="6070997" cy="268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00"/>
              <a:buFont typeface="Inter"/>
              <a:buNone/>
            </a:pPr>
            <a:r>
              <a:rPr b="0" i="0" lang="en-US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Metalicidade da estrela (st\_met)</a:t>
            </a:r>
            <a:endParaRPr b="0" i="0" sz="13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/>
          <p:nvPr/>
        </p:nvSpPr>
        <p:spPr>
          <a:xfrm>
            <a:off x="793790" y="48729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FA4F1"/>
              </a:buClr>
              <a:buSzPts val="2200"/>
              <a:buFont typeface="Inter"/>
              <a:buNone/>
            </a:pPr>
            <a:r>
              <a:rPr b="1" i="0" lang="en-US" u="none" cap="none" strike="noStrike">
                <a:solidFill>
                  <a:srgbClr val="AFA4F1"/>
                </a:solidFill>
                <a:latin typeface="Inter"/>
                <a:ea typeface="Inter"/>
                <a:cs typeface="Inter"/>
                <a:sym typeface="Inter"/>
              </a:rPr>
              <a:t>2.</a:t>
            </a:r>
            <a:endParaRPr b="0" i="0" u="none" cap="none" strike="noStrike"/>
          </a:p>
        </p:txBody>
      </p:sp>
      <p:sp>
        <p:nvSpPr>
          <p:cNvPr id="84" name="Google Shape;84;p3"/>
          <p:cNvSpPr/>
          <p:nvPr/>
        </p:nvSpPr>
        <p:spPr>
          <a:xfrm>
            <a:off x="793790" y="1860947"/>
            <a:ext cx="9003625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Por que usar escala logarítmica?</a:t>
            </a:r>
            <a:endParaRPr b="0" i="0" sz="445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793790" y="2909888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 relação entre massa e raio </a:t>
            </a:r>
            <a:r>
              <a:rPr b="1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não é linear</a:t>
            </a: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— planetas muito massivos sofrem </a:t>
            </a:r>
            <a:r>
              <a:rPr b="1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compressão gravitacional</a:t>
            </a: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, que reduz o crescimento do raio.</a:t>
            </a:r>
            <a:endParaRPr b="0" i="0" sz="1750" u="none" cap="none" strike="noStrike"/>
          </a:p>
        </p:txBody>
      </p:sp>
      <p:sp>
        <p:nvSpPr>
          <p:cNvPr id="86" name="Google Shape;86;p3"/>
          <p:cNvSpPr/>
          <p:nvPr/>
        </p:nvSpPr>
        <p:spPr>
          <a:xfrm>
            <a:off x="793790" y="389084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 transformação logarítmica:</a:t>
            </a:r>
            <a:endParaRPr b="0" i="0" sz="1750" u="none" cap="none" strike="noStrike"/>
          </a:p>
        </p:txBody>
      </p:sp>
      <p:sp>
        <p:nvSpPr>
          <p:cNvPr id="87" name="Google Shape;87;p3"/>
          <p:cNvSpPr/>
          <p:nvPr/>
        </p:nvSpPr>
        <p:spPr>
          <a:xfrm>
            <a:off x="793790" y="450889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Lineariza</a:t>
            </a: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a relação entre variáveis físicas;</a:t>
            </a:r>
            <a:endParaRPr b="0" i="0" sz="175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793790" y="4951095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Reduz a assimetria</a:t>
            </a: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e o efeito de outliers;</a:t>
            </a:r>
            <a:endParaRPr b="0" i="0" sz="1750" u="none" cap="none" strike="noStrike"/>
          </a:p>
        </p:txBody>
      </p:sp>
      <p:sp>
        <p:nvSpPr>
          <p:cNvPr id="89" name="Google Shape;89;p3"/>
          <p:cNvSpPr/>
          <p:nvPr/>
        </p:nvSpPr>
        <p:spPr>
          <a:xfrm>
            <a:off x="793790" y="5393293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Facilita a interpretação física</a:t>
            </a: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, permitindo ler o coeficiente como uma “taxa de variação percentual” (ex.: 10× na massa → ~2.4× no raio).</a:t>
            </a:r>
            <a:endParaRPr b="0" i="0" sz="1750" u="none" cap="none" strike="noStrike"/>
          </a:p>
        </p:txBody>
      </p:sp>
      <p:sp>
        <p:nvSpPr>
          <p:cNvPr id="90" name="Google Shape;90;p3"/>
          <p:cNvSpPr/>
          <p:nvPr/>
        </p:nvSpPr>
        <p:spPr>
          <a:xfrm>
            <a:off x="793790" y="645926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FA4F1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AFA4F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"/>
          <p:cNvSpPr/>
          <p:nvPr/>
        </p:nvSpPr>
        <p:spPr>
          <a:xfrm>
            <a:off x="754737" y="802719"/>
            <a:ext cx="4584383" cy="336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AFA4F1"/>
              </a:buClr>
              <a:buSzPts val="2100"/>
              <a:buFont typeface="Inter"/>
              <a:buNone/>
            </a:pPr>
            <a:r>
              <a:rPr b="1" i="0" lang="en-US" u="none" cap="none" strike="noStrike">
                <a:solidFill>
                  <a:srgbClr val="AFA4F1"/>
                </a:solidFill>
                <a:latin typeface="Inter"/>
                <a:ea typeface="Inter"/>
                <a:cs typeface="Inter"/>
                <a:sym typeface="Inter"/>
              </a:rPr>
              <a:t>3. Modelos e Resultados Principais</a:t>
            </a:r>
            <a:endParaRPr b="0" i="0" u="none" cap="none" strike="noStrike"/>
          </a:p>
        </p:txBody>
      </p:sp>
      <p:sp>
        <p:nvSpPr>
          <p:cNvPr id="97" name="Google Shape;97;p4"/>
          <p:cNvSpPr/>
          <p:nvPr/>
        </p:nvSpPr>
        <p:spPr>
          <a:xfrm>
            <a:off x="754737" y="1225868"/>
            <a:ext cx="8937308" cy="673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 equação da relação Massa–Raio</a:t>
            </a:r>
            <a:endParaRPr b="0" i="0" sz="4200" u="none" cap="none" strike="noStrike"/>
          </a:p>
        </p:txBody>
      </p:sp>
      <p:sp>
        <p:nvSpPr>
          <p:cNvPr id="98" name="Google Shape;98;p4"/>
          <p:cNvSpPr/>
          <p:nvPr/>
        </p:nvSpPr>
        <p:spPr>
          <a:xfrm>
            <a:off x="754737" y="2223135"/>
            <a:ext cx="13120926" cy="689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 regressão linear múltipla foi utilizada para modelar a relação logarítmica entre o raio (R) e a massa (M), incorporando variáveis de influência.</a:t>
            </a:r>
            <a:endParaRPr b="0" i="0" sz="1650" u="none" cap="none" strike="noStrike"/>
          </a:p>
        </p:txBody>
      </p:sp>
      <p:sp>
        <p:nvSpPr>
          <p:cNvPr id="99" name="Google Shape;99;p4"/>
          <p:cNvSpPr/>
          <p:nvPr/>
        </p:nvSpPr>
        <p:spPr>
          <a:xfrm>
            <a:off x="754675" y="3302627"/>
            <a:ext cx="6452700" cy="2535600"/>
          </a:xfrm>
          <a:prstGeom prst="roundRect">
            <a:avLst>
              <a:gd fmla="val 2713" name="adj"/>
            </a:avLst>
          </a:prstGeom>
          <a:solidFill>
            <a:srgbClr val="1E116E"/>
          </a:solidFill>
          <a:ln cap="flat" cmpd="sng" w="9525">
            <a:solidFill>
              <a:srgbClr val="372A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977979" y="3554444"/>
            <a:ext cx="4174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500"/>
              <a:buFont typeface="Inter"/>
              <a:buNone/>
            </a:pPr>
            <a:r>
              <a:rPr b="1" i="0" lang="en-US" sz="2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Modelo 1: Relação Simples</a:t>
            </a:r>
            <a:endParaRPr b="0" i="0" sz="2500" u="none" cap="none" strike="noStrike"/>
          </a:p>
        </p:txBody>
      </p:sp>
      <p:sp>
        <p:nvSpPr>
          <p:cNvPr id="101" name="Google Shape;101;p4"/>
          <p:cNvSpPr/>
          <p:nvPr/>
        </p:nvSpPr>
        <p:spPr>
          <a:xfrm>
            <a:off x="977979" y="4918472"/>
            <a:ext cx="6006108" cy="367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b="0" i="0" sz="1900" u="none" cap="none" strike="noStrike"/>
          </a:p>
        </p:txBody>
      </p:sp>
      <p:pic>
        <p:nvPicPr>
          <p:cNvPr descr="preencoded.png" id="102" name="Google Shape;10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979" y="4134622"/>
            <a:ext cx="6006109" cy="36742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/>
          <p:nvPr/>
        </p:nvSpPr>
        <p:spPr>
          <a:xfrm>
            <a:off x="977979" y="4929715"/>
            <a:ext cx="6006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R² = 0.832</a:t>
            </a:r>
            <a:endParaRPr b="0" i="0" sz="1650" u="none" cap="none" strike="noStrike"/>
          </a:p>
        </p:txBody>
      </p:sp>
      <p:sp>
        <p:nvSpPr>
          <p:cNvPr id="104" name="Google Shape;104;p4"/>
          <p:cNvSpPr/>
          <p:nvPr/>
        </p:nvSpPr>
        <p:spPr>
          <a:xfrm>
            <a:off x="7422963" y="3302627"/>
            <a:ext cx="6452700" cy="2535600"/>
          </a:xfrm>
          <a:prstGeom prst="roundRect">
            <a:avLst>
              <a:gd fmla="val 2713" name="adj"/>
            </a:avLst>
          </a:prstGeom>
          <a:solidFill>
            <a:srgbClr val="1E116E"/>
          </a:solidFill>
          <a:ln cap="flat" cmpd="sng" w="9525">
            <a:solidFill>
              <a:srgbClr val="372A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"/>
          <p:cNvSpPr/>
          <p:nvPr/>
        </p:nvSpPr>
        <p:spPr>
          <a:xfrm>
            <a:off x="7586569" y="3554482"/>
            <a:ext cx="56547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500"/>
              <a:buFont typeface="Inter"/>
              <a:buNone/>
            </a:pPr>
            <a:r>
              <a:rPr b="1" i="0" lang="en-US" sz="2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Modelo 2: Com Variáveis Adicionais</a:t>
            </a:r>
            <a:endParaRPr b="0" i="0" sz="2500" u="none" cap="none" strike="noStrike"/>
          </a:p>
        </p:txBody>
      </p:sp>
      <p:sp>
        <p:nvSpPr>
          <p:cNvPr id="106" name="Google Shape;106;p4"/>
          <p:cNvSpPr/>
          <p:nvPr/>
        </p:nvSpPr>
        <p:spPr>
          <a:xfrm>
            <a:off x="7646194" y="4918472"/>
            <a:ext cx="6006227" cy="7348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b="0" i="0" sz="1900" u="none" cap="none" strike="noStrike"/>
          </a:p>
        </p:txBody>
      </p:sp>
      <p:pic>
        <p:nvPicPr>
          <p:cNvPr descr="preencoded.png" id="107" name="Google Shape;10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6569" y="4134622"/>
            <a:ext cx="6006227" cy="73485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/>
          <p:nvPr/>
        </p:nvSpPr>
        <p:spPr>
          <a:xfrm>
            <a:off x="7586569" y="4929755"/>
            <a:ext cx="60063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R² = 0.834</a:t>
            </a:r>
            <a:endParaRPr b="0" i="0" sz="1650" u="none" cap="none" strike="noStrike"/>
          </a:p>
        </p:txBody>
      </p:sp>
      <p:sp>
        <p:nvSpPr>
          <p:cNvPr id="109" name="Google Shape;109;p4"/>
          <p:cNvSpPr/>
          <p:nvPr/>
        </p:nvSpPr>
        <p:spPr>
          <a:xfrm>
            <a:off x="754737" y="6029813"/>
            <a:ext cx="131208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O Modelo 2, embora com um aumento marginal no R², oferece uma visão mais completa ao incluir a temperatura de equilíbrio e a metalicidade da estrela.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/>
          <p:nvPr/>
        </p:nvSpPr>
        <p:spPr>
          <a:xfrm>
            <a:off x="683300" y="538043"/>
            <a:ext cx="3285053" cy="305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AFA4F1"/>
              </a:buClr>
              <a:buSzPts val="1900"/>
              <a:buFont typeface="Inter"/>
              <a:buNone/>
            </a:pPr>
            <a:r>
              <a:rPr b="1" i="0" lang="en-US" u="none" cap="none" strike="noStrike">
                <a:solidFill>
                  <a:srgbClr val="AFA4F1"/>
                </a:solidFill>
                <a:latin typeface="Inter"/>
                <a:ea typeface="Inter"/>
                <a:cs typeface="Inter"/>
                <a:sym typeface="Inter"/>
              </a:rPr>
              <a:t>4. Diagnósticos e Validação</a:t>
            </a:r>
            <a:endParaRPr b="0" i="0" u="none" cap="none" strike="noStrike"/>
          </a:p>
        </p:txBody>
      </p:sp>
      <p:sp>
        <p:nvSpPr>
          <p:cNvPr id="116" name="Google Shape;116;p5"/>
          <p:cNvSpPr/>
          <p:nvPr/>
        </p:nvSpPr>
        <p:spPr>
          <a:xfrm>
            <a:off x="683300" y="921068"/>
            <a:ext cx="7475458" cy="610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Inter"/>
              <a:buNone/>
            </a:pPr>
            <a:r>
              <a:rPr b="1" i="0" lang="en-US" sz="3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Robustez Estatística do Modelo</a:t>
            </a:r>
            <a:endParaRPr b="0" i="0" sz="3800" u="none" cap="none" strike="noStrike"/>
          </a:p>
        </p:txBody>
      </p:sp>
      <p:sp>
        <p:nvSpPr>
          <p:cNvPr id="117" name="Google Shape;117;p5"/>
          <p:cNvSpPr/>
          <p:nvPr/>
        </p:nvSpPr>
        <p:spPr>
          <a:xfrm>
            <a:off x="683300" y="1824038"/>
            <a:ext cx="13263801" cy="312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Para garantir a validade das inferências, foram realizados testes estatísticos rigorosos:</a:t>
            </a:r>
            <a:endParaRPr b="0" i="0" sz="1500" u="none" cap="none" strike="noStrike"/>
          </a:p>
        </p:txBody>
      </p:sp>
      <p:sp>
        <p:nvSpPr>
          <p:cNvPr id="118" name="Google Shape;118;p5"/>
          <p:cNvSpPr/>
          <p:nvPr/>
        </p:nvSpPr>
        <p:spPr>
          <a:xfrm>
            <a:off x="683300" y="2648783"/>
            <a:ext cx="6534269" cy="1752957"/>
          </a:xfrm>
          <a:prstGeom prst="roundRect">
            <a:avLst>
              <a:gd fmla="val 6260" name="adj"/>
            </a:avLst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"/>
          <p:cNvSpPr/>
          <p:nvPr/>
        </p:nvSpPr>
        <p:spPr>
          <a:xfrm>
            <a:off x="683300" y="2625923"/>
            <a:ext cx="6534269" cy="91440"/>
          </a:xfrm>
          <a:prstGeom prst="roundRect">
            <a:avLst>
              <a:gd fmla="val 89684" name="adj"/>
            </a:avLst>
          </a:prstGeom>
          <a:solidFill>
            <a:srgbClr val="AFA4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901303" y="3136821"/>
            <a:ext cx="3180636" cy="305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Inter"/>
              <a:buNone/>
            </a:pPr>
            <a:r>
              <a:rPr b="1" i="0" lang="en-US" sz="19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Normalidade dos Resíduos</a:t>
            </a:r>
            <a:endParaRPr b="0" i="0" sz="1900" u="none" cap="none" strike="noStrike"/>
          </a:p>
        </p:txBody>
      </p:sp>
      <p:sp>
        <p:nvSpPr>
          <p:cNvPr id="121" name="Google Shape;121;p5"/>
          <p:cNvSpPr/>
          <p:nvPr/>
        </p:nvSpPr>
        <p:spPr>
          <a:xfrm>
            <a:off x="901303" y="3558897"/>
            <a:ext cx="6098262" cy="624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Shapiro–Wilk: resíduos não seguem normalidade (p&lt;0.05). </a:t>
            </a:r>
            <a:r>
              <a:rPr b="0" i="0" lang="en-US" sz="1500" u="none" cap="none" strike="noStrike">
                <a:solidFill>
                  <a:srgbClr val="AFA4F1"/>
                </a:solidFill>
                <a:latin typeface="Inter"/>
                <a:ea typeface="Inter"/>
                <a:cs typeface="Inter"/>
                <a:sym typeface="Inter"/>
              </a:rPr>
              <a:t>Necessidade de correção.</a:t>
            </a:r>
            <a:endParaRPr b="0" i="0" sz="1500" u="none" cap="none" strike="noStrike"/>
          </a:p>
        </p:txBody>
      </p:sp>
      <p:sp>
        <p:nvSpPr>
          <p:cNvPr id="122" name="Google Shape;122;p5"/>
          <p:cNvSpPr/>
          <p:nvPr/>
        </p:nvSpPr>
        <p:spPr>
          <a:xfrm>
            <a:off x="7412712" y="2648783"/>
            <a:ext cx="6534388" cy="1752957"/>
          </a:xfrm>
          <a:prstGeom prst="roundRect">
            <a:avLst>
              <a:gd fmla="val 6260" name="adj"/>
            </a:avLst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"/>
          <p:cNvSpPr/>
          <p:nvPr/>
        </p:nvSpPr>
        <p:spPr>
          <a:xfrm>
            <a:off x="7412712" y="2625923"/>
            <a:ext cx="6534388" cy="91440"/>
          </a:xfrm>
          <a:prstGeom prst="roundRect">
            <a:avLst>
              <a:gd fmla="val 89684" name="adj"/>
            </a:avLst>
          </a:prstGeom>
          <a:solidFill>
            <a:srgbClr val="AFA4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"/>
          <p:cNvSpPr/>
          <p:nvPr/>
        </p:nvSpPr>
        <p:spPr>
          <a:xfrm>
            <a:off x="7630716" y="3136821"/>
            <a:ext cx="2440662" cy="305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Inter"/>
              <a:buNone/>
            </a:pPr>
            <a:r>
              <a:rPr b="1" i="0" lang="en-US" sz="19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Homocedasticidade</a:t>
            </a:r>
            <a:endParaRPr b="0" i="0" sz="1900" u="none" cap="none" strike="noStrike"/>
          </a:p>
        </p:txBody>
      </p:sp>
      <p:sp>
        <p:nvSpPr>
          <p:cNvPr id="125" name="Google Shape;125;p5"/>
          <p:cNvSpPr/>
          <p:nvPr/>
        </p:nvSpPr>
        <p:spPr>
          <a:xfrm>
            <a:off x="7630716" y="3558897"/>
            <a:ext cx="6098381" cy="624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Breusch–Pagan: heterocedasticidade presente. </a:t>
            </a:r>
            <a:r>
              <a:rPr b="0" i="0" lang="en-US" sz="1500" u="none" cap="none" strike="noStrike">
                <a:solidFill>
                  <a:srgbClr val="AFA4F1"/>
                </a:solidFill>
                <a:latin typeface="Inter"/>
                <a:ea typeface="Inter"/>
                <a:cs typeface="Inter"/>
                <a:sym typeface="Inter"/>
              </a:rPr>
              <a:t>Corrigido com HC1.</a:t>
            </a:r>
            <a:endParaRPr b="0" i="0" sz="1500" u="none" cap="none" strike="noStrike"/>
          </a:p>
        </p:txBody>
      </p:sp>
      <p:sp>
        <p:nvSpPr>
          <p:cNvPr id="126" name="Google Shape;126;p5"/>
          <p:cNvSpPr/>
          <p:nvPr/>
        </p:nvSpPr>
        <p:spPr>
          <a:xfrm>
            <a:off x="683300" y="4889659"/>
            <a:ext cx="6534269" cy="1752957"/>
          </a:xfrm>
          <a:prstGeom prst="roundRect">
            <a:avLst>
              <a:gd fmla="val 6260" name="adj"/>
            </a:avLst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"/>
          <p:cNvSpPr/>
          <p:nvPr/>
        </p:nvSpPr>
        <p:spPr>
          <a:xfrm>
            <a:off x="683300" y="4866799"/>
            <a:ext cx="6534269" cy="91440"/>
          </a:xfrm>
          <a:prstGeom prst="roundRect">
            <a:avLst>
              <a:gd fmla="val 89684" name="adj"/>
            </a:avLst>
          </a:prstGeom>
          <a:solidFill>
            <a:srgbClr val="AFA4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"/>
          <p:cNvSpPr/>
          <p:nvPr/>
        </p:nvSpPr>
        <p:spPr>
          <a:xfrm>
            <a:off x="901303" y="5377696"/>
            <a:ext cx="2440662" cy="305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Inter"/>
              <a:buNone/>
            </a:pPr>
            <a:r>
              <a:rPr b="1" i="0" lang="en-US" sz="19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Autocorrelação</a:t>
            </a:r>
            <a:endParaRPr b="0" i="0" sz="1900" u="none" cap="none" strike="noStrike"/>
          </a:p>
        </p:txBody>
      </p:sp>
      <p:sp>
        <p:nvSpPr>
          <p:cNvPr id="129" name="Google Shape;129;p5"/>
          <p:cNvSpPr/>
          <p:nvPr/>
        </p:nvSpPr>
        <p:spPr>
          <a:xfrm>
            <a:off x="901303" y="5799773"/>
            <a:ext cx="6098262" cy="312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Durbin–Watson ≈ 1.95 (sem autocorrelação). </a:t>
            </a:r>
            <a:r>
              <a:rPr b="0" i="0" lang="en-US" sz="1500" u="none" cap="none" strike="noStrike">
                <a:solidFill>
                  <a:srgbClr val="AFA4F1"/>
                </a:solidFill>
                <a:latin typeface="Inter"/>
                <a:ea typeface="Inter"/>
                <a:cs typeface="Inter"/>
                <a:sym typeface="Inter"/>
              </a:rPr>
              <a:t>Resultado ideal.</a:t>
            </a:r>
            <a:endParaRPr b="0" i="0" sz="1500" u="none" cap="none" strike="noStrike"/>
          </a:p>
        </p:txBody>
      </p:sp>
      <p:sp>
        <p:nvSpPr>
          <p:cNvPr id="130" name="Google Shape;130;p5"/>
          <p:cNvSpPr/>
          <p:nvPr/>
        </p:nvSpPr>
        <p:spPr>
          <a:xfrm>
            <a:off x="7412712" y="4889659"/>
            <a:ext cx="6534388" cy="1752957"/>
          </a:xfrm>
          <a:prstGeom prst="roundRect">
            <a:avLst>
              <a:gd fmla="val 6260" name="adj"/>
            </a:avLst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"/>
          <p:cNvSpPr/>
          <p:nvPr/>
        </p:nvSpPr>
        <p:spPr>
          <a:xfrm>
            <a:off x="7412712" y="4866799"/>
            <a:ext cx="6534388" cy="91440"/>
          </a:xfrm>
          <a:prstGeom prst="roundRect">
            <a:avLst>
              <a:gd fmla="val 89684" name="adj"/>
            </a:avLst>
          </a:prstGeom>
          <a:solidFill>
            <a:srgbClr val="AFA4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"/>
          <p:cNvSpPr/>
          <p:nvPr/>
        </p:nvSpPr>
        <p:spPr>
          <a:xfrm>
            <a:off x="7630716" y="5377696"/>
            <a:ext cx="2440662" cy="305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Inter"/>
              <a:buNone/>
            </a:pPr>
            <a:r>
              <a:rPr b="1" i="0" lang="en-US" sz="19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Multicolinearidade</a:t>
            </a:r>
            <a:endParaRPr b="0" i="0" sz="1900" u="none" cap="none" strike="noStrike"/>
          </a:p>
        </p:txBody>
      </p:sp>
      <p:sp>
        <p:nvSpPr>
          <p:cNvPr id="133" name="Google Shape;133;p5"/>
          <p:cNvSpPr/>
          <p:nvPr/>
        </p:nvSpPr>
        <p:spPr>
          <a:xfrm>
            <a:off x="7630716" y="5799773"/>
            <a:ext cx="6098381" cy="624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VIF entre 1.08 e 1.14 (sem multicolinearidade). </a:t>
            </a:r>
            <a:r>
              <a:rPr b="0" i="0" lang="en-US" sz="1500" u="none" cap="none" strike="noStrike">
                <a:solidFill>
                  <a:srgbClr val="AFA4F1"/>
                </a:solidFill>
                <a:latin typeface="Inter"/>
                <a:ea typeface="Inter"/>
                <a:cs typeface="Inter"/>
                <a:sym typeface="Inter"/>
              </a:rPr>
              <a:t>Variáveis independentes.</a:t>
            </a:r>
            <a:endParaRPr b="0" i="0" sz="1500" u="none" cap="none" strike="noStrike"/>
          </a:p>
        </p:txBody>
      </p:sp>
      <p:sp>
        <p:nvSpPr>
          <p:cNvPr id="134" name="Google Shape;134;p5"/>
          <p:cNvSpPr/>
          <p:nvPr/>
        </p:nvSpPr>
        <p:spPr>
          <a:xfrm>
            <a:off x="683300" y="6862167"/>
            <a:ext cx="13263801" cy="829389"/>
          </a:xfrm>
          <a:prstGeom prst="roundRect">
            <a:avLst>
              <a:gd fmla="val 9888" name="adj"/>
            </a:avLst>
          </a:prstGeom>
          <a:solidFill>
            <a:srgbClr val="120A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5" name="Google Shape;13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443" y="7163753"/>
            <a:ext cx="243959" cy="19514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/>
          <p:nvPr/>
        </p:nvSpPr>
        <p:spPr>
          <a:xfrm>
            <a:off x="1317546" y="7106007"/>
            <a:ext cx="12434411" cy="312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Uso de erros robustos HC1 corrigiu heterocedasticidade.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/>
          <p:nvPr/>
        </p:nvSpPr>
        <p:spPr>
          <a:xfrm>
            <a:off x="649248" y="587454"/>
            <a:ext cx="4266843" cy="289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FA4F1"/>
              </a:buClr>
              <a:buSzPts val="1800"/>
              <a:buFont typeface="Inter"/>
              <a:buNone/>
            </a:pPr>
            <a:r>
              <a:rPr b="1" i="0" lang="en-US" u="none" cap="none" strike="noStrike">
                <a:solidFill>
                  <a:srgbClr val="AFA4F1"/>
                </a:solidFill>
                <a:latin typeface="Inter"/>
                <a:ea typeface="Inter"/>
                <a:cs typeface="Inter"/>
                <a:sym typeface="Inter"/>
              </a:rPr>
              <a:t>5. Desempenho e Interpretação Física</a:t>
            </a:r>
            <a:endParaRPr b="0" i="0" u="none" cap="none" strike="noStrike"/>
          </a:p>
        </p:txBody>
      </p:sp>
      <p:sp>
        <p:nvSpPr>
          <p:cNvPr id="143" name="Google Shape;143;p6"/>
          <p:cNvSpPr/>
          <p:nvPr/>
        </p:nvSpPr>
        <p:spPr>
          <a:xfrm>
            <a:off x="649248" y="951548"/>
            <a:ext cx="10385465" cy="579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50"/>
              <a:buFont typeface="Inter"/>
              <a:buNone/>
            </a:pPr>
            <a:r>
              <a:rPr b="1" i="0" lang="en-US" sz="36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 Que os Números Revelam sobre os Planetas</a:t>
            </a:r>
            <a:endParaRPr b="0" i="0" sz="3650" u="none" cap="none" strike="noStrike"/>
          </a:p>
        </p:txBody>
      </p:sp>
      <p:sp>
        <p:nvSpPr>
          <p:cNvPr id="144" name="Google Shape;144;p6"/>
          <p:cNvSpPr/>
          <p:nvPr/>
        </p:nvSpPr>
        <p:spPr>
          <a:xfrm>
            <a:off x="649248" y="1994892"/>
            <a:ext cx="3293983" cy="347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Inter"/>
              <a:buNone/>
            </a:pPr>
            <a:r>
              <a:rPr b="1" i="0" lang="en-US" sz="21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Desempenho do Modelo</a:t>
            </a:r>
            <a:endParaRPr b="0" i="0" sz="2150" u="none" cap="none" strike="noStrike"/>
          </a:p>
        </p:txBody>
      </p:sp>
      <p:sp>
        <p:nvSpPr>
          <p:cNvPr id="145" name="Google Shape;145;p6"/>
          <p:cNvSpPr/>
          <p:nvPr/>
        </p:nvSpPr>
        <p:spPr>
          <a:xfrm>
            <a:off x="649248" y="2644021"/>
            <a:ext cx="5061228" cy="6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4800"/>
              <a:buFont typeface="Inter"/>
              <a:buNone/>
            </a:pPr>
            <a:r>
              <a:rPr b="1" i="0" lang="en-US" sz="48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0.811</a:t>
            </a:r>
            <a:endParaRPr b="0" i="0" sz="4800" u="none" cap="none" strike="noStrike"/>
          </a:p>
        </p:txBody>
      </p:sp>
      <p:sp>
        <p:nvSpPr>
          <p:cNvPr id="146" name="Google Shape;146;p6"/>
          <p:cNvSpPr/>
          <p:nvPr/>
        </p:nvSpPr>
        <p:spPr>
          <a:xfrm>
            <a:off x="2020372" y="3487936"/>
            <a:ext cx="2318861" cy="289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R² (teste)</a:t>
            </a:r>
            <a:endParaRPr b="0" i="0" sz="1800" u="none" cap="none" strike="noStrike"/>
          </a:p>
        </p:txBody>
      </p:sp>
      <p:sp>
        <p:nvSpPr>
          <p:cNvPr id="147" name="Google Shape;147;p6"/>
          <p:cNvSpPr/>
          <p:nvPr/>
        </p:nvSpPr>
        <p:spPr>
          <a:xfrm>
            <a:off x="649248" y="3963353"/>
            <a:ext cx="5061228" cy="29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Alta capacidade preditiva em dados não vistos.</a:t>
            </a:r>
            <a:endParaRPr b="0" i="0" sz="1450" u="none" cap="none" strike="noStrike"/>
          </a:p>
        </p:txBody>
      </p:sp>
      <p:sp>
        <p:nvSpPr>
          <p:cNvPr id="148" name="Google Shape;148;p6"/>
          <p:cNvSpPr/>
          <p:nvPr/>
        </p:nvSpPr>
        <p:spPr>
          <a:xfrm>
            <a:off x="649248" y="4723805"/>
            <a:ext cx="5061228" cy="6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4800"/>
              <a:buFont typeface="Inter"/>
              <a:buNone/>
            </a:pPr>
            <a:r>
              <a:rPr b="1" i="0" lang="en-US" sz="48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0.159</a:t>
            </a:r>
            <a:endParaRPr b="0" i="0" sz="4800" u="none" cap="none" strike="noStrike"/>
          </a:p>
        </p:txBody>
      </p:sp>
      <p:sp>
        <p:nvSpPr>
          <p:cNvPr id="149" name="Google Shape;149;p6"/>
          <p:cNvSpPr/>
          <p:nvPr/>
        </p:nvSpPr>
        <p:spPr>
          <a:xfrm>
            <a:off x="2020372" y="5567720"/>
            <a:ext cx="2318861" cy="289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RMSE</a:t>
            </a:r>
            <a:endParaRPr b="0" i="0" sz="1800" u="none" cap="none" strike="noStrike"/>
          </a:p>
        </p:txBody>
      </p:sp>
      <p:sp>
        <p:nvSpPr>
          <p:cNvPr id="150" name="Google Shape;150;p6"/>
          <p:cNvSpPr/>
          <p:nvPr/>
        </p:nvSpPr>
        <p:spPr>
          <a:xfrm>
            <a:off x="649248" y="6043136"/>
            <a:ext cx="5061228" cy="29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Erro quadrático médio baixo.</a:t>
            </a:r>
            <a:endParaRPr b="0" i="0" sz="1450" u="none" cap="none" strike="noStrike"/>
          </a:p>
        </p:txBody>
      </p:sp>
      <p:sp>
        <p:nvSpPr>
          <p:cNvPr id="151" name="Google Shape;151;p6"/>
          <p:cNvSpPr/>
          <p:nvPr/>
        </p:nvSpPr>
        <p:spPr>
          <a:xfrm>
            <a:off x="649248" y="6548438"/>
            <a:ext cx="5061228" cy="593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Validação cruzada (K=10) consistente em todas as partições.</a:t>
            </a:r>
            <a:endParaRPr b="0" i="0" sz="1450" u="none" cap="none" strike="noStrike"/>
          </a:p>
        </p:txBody>
      </p:sp>
      <p:sp>
        <p:nvSpPr>
          <p:cNvPr id="152" name="Google Shape;152;p6"/>
          <p:cNvSpPr/>
          <p:nvPr/>
        </p:nvSpPr>
        <p:spPr>
          <a:xfrm>
            <a:off x="6170533" y="1994892"/>
            <a:ext cx="2782610" cy="347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Inter"/>
              <a:buNone/>
            </a:pPr>
            <a:r>
              <a:rPr b="1" i="0" lang="en-US" sz="21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Interpretação Física</a:t>
            </a:r>
            <a:endParaRPr b="0" i="0" sz="2150" u="none" cap="none" strike="noStrike"/>
          </a:p>
        </p:txBody>
      </p:sp>
      <p:sp>
        <p:nvSpPr>
          <p:cNvPr id="153" name="Google Shape;153;p6"/>
          <p:cNvSpPr/>
          <p:nvPr/>
        </p:nvSpPr>
        <p:spPr>
          <a:xfrm>
            <a:off x="6773347" y="2551271"/>
            <a:ext cx="2318861" cy="289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Relação Sublinear</a:t>
            </a:r>
            <a:endParaRPr b="0" i="0" sz="1800" u="none" cap="none" strike="noStrike"/>
          </a:p>
        </p:txBody>
      </p:sp>
      <p:sp>
        <p:nvSpPr>
          <p:cNvPr id="154" name="Google Shape;154;p6"/>
          <p:cNvSpPr/>
          <p:nvPr/>
        </p:nvSpPr>
        <p:spPr>
          <a:xfrm>
            <a:off x="6773347" y="3026688"/>
            <a:ext cx="3190280" cy="2670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O coeficiente de 0.38 revela uma relação sublinear entre massa e raio: um aumento de 10× na massa resulta em apenas ~2.4× no raio.Isso reflete a compressão gravitacional em planetas mais massivos — o crescimento do raio desacelera conforme a massa aumenta.</a:t>
            </a:r>
            <a:endParaRPr b="0" i="0" sz="1450" u="none" cap="none" strike="noStrike"/>
          </a:p>
        </p:txBody>
      </p:sp>
      <p:sp>
        <p:nvSpPr>
          <p:cNvPr id="155" name="Google Shape;155;p6"/>
          <p:cNvSpPr/>
          <p:nvPr/>
        </p:nvSpPr>
        <p:spPr>
          <a:xfrm>
            <a:off x="10798254" y="2551271"/>
            <a:ext cx="2495669" cy="289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Efeito da Temperatura</a:t>
            </a:r>
            <a:endParaRPr b="0" i="0" sz="1800" u="none" cap="none" strike="noStrike"/>
          </a:p>
        </p:txBody>
      </p:sp>
      <p:sp>
        <p:nvSpPr>
          <p:cNvPr id="156" name="Google Shape;156;p6"/>
          <p:cNvSpPr/>
          <p:nvPr/>
        </p:nvSpPr>
        <p:spPr>
          <a:xfrm>
            <a:off x="10798254" y="3026688"/>
            <a:ext cx="3190399" cy="2076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Temperaturas de equilíbrio mais altas estão associadas a raios maiores.O aquecimento intenso provoca </a:t>
            </a:r>
            <a:r>
              <a:rPr b="1" i="0" lang="en-US" sz="14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expansão atmosférica</a:t>
            </a:r>
            <a:r>
              <a:rPr b="0" i="0" lang="en-US" sz="14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e </a:t>
            </a:r>
            <a:r>
              <a:rPr b="1" i="0" lang="en-US" sz="14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menor densidade média</a:t>
            </a:r>
            <a:r>
              <a:rPr b="0" i="0" lang="en-US" sz="14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, ampliando o volume planetário observável.</a:t>
            </a:r>
            <a:endParaRPr b="0" i="0" sz="1450" u="none" cap="none" strike="noStrike"/>
          </a:p>
        </p:txBody>
      </p:sp>
      <p:sp>
        <p:nvSpPr>
          <p:cNvPr id="157" name="Google Shape;157;p6"/>
          <p:cNvSpPr/>
          <p:nvPr/>
        </p:nvSpPr>
        <p:spPr>
          <a:xfrm>
            <a:off x="6773347" y="6068020"/>
            <a:ext cx="2318861" cy="289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Influência da Estrela</a:t>
            </a:r>
            <a:endParaRPr b="0" i="0" sz="1800" u="none" cap="none" strike="noStrike"/>
          </a:p>
        </p:txBody>
      </p:sp>
      <p:sp>
        <p:nvSpPr>
          <p:cNvPr id="158" name="Google Shape;158;p6"/>
          <p:cNvSpPr/>
          <p:nvPr/>
        </p:nvSpPr>
        <p:spPr>
          <a:xfrm>
            <a:off x="6773347" y="6543437"/>
            <a:ext cx="7215307" cy="890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Planetas que orbitam </a:t>
            </a:r>
            <a:r>
              <a:rPr b="1" i="0" lang="en-US" sz="14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estrelas mais metálicas</a:t>
            </a:r>
            <a:r>
              <a:rPr b="0" i="0" lang="en-US" sz="14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tendem a apresentar </a:t>
            </a:r>
            <a:r>
              <a:rPr b="1" i="0" lang="en-US" sz="14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raios ligeiramente maiores</a:t>
            </a:r>
            <a:r>
              <a:rPr b="0" i="0" lang="en-US" sz="14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. Essa tendência pode estar ligada à formação em discos ricos em metais, que favorecem núcleos mais massivos e atmosferas espessas.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/>
          <p:nvPr/>
        </p:nvSpPr>
        <p:spPr>
          <a:xfrm>
            <a:off x="641033" y="504587"/>
            <a:ext cx="2289691" cy="2861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FA4F1"/>
              </a:buClr>
              <a:buSzPts val="1800"/>
              <a:buFont typeface="Inter"/>
              <a:buNone/>
            </a:pPr>
            <a:r>
              <a:rPr b="1" i="0" lang="en-US" u="none" cap="none" strike="noStrike">
                <a:solidFill>
                  <a:srgbClr val="AFA4F1"/>
                </a:solidFill>
                <a:latin typeface="Inter"/>
                <a:ea typeface="Inter"/>
                <a:cs typeface="Inter"/>
                <a:sym typeface="Inter"/>
              </a:rPr>
              <a:t>6. Conclusão </a:t>
            </a:r>
            <a:endParaRPr b="0" i="0" u="none" cap="none" strike="noStrike"/>
          </a:p>
        </p:txBody>
      </p:sp>
      <p:sp>
        <p:nvSpPr>
          <p:cNvPr id="165" name="Google Shape;165;p7"/>
          <p:cNvSpPr/>
          <p:nvPr/>
        </p:nvSpPr>
        <p:spPr>
          <a:xfrm>
            <a:off x="641033" y="1157049"/>
            <a:ext cx="412075" cy="412075"/>
          </a:xfrm>
          <a:prstGeom prst="roundRect">
            <a:avLst>
              <a:gd fmla="val 18670" name="adj"/>
            </a:avLst>
          </a:prstGeom>
          <a:solidFill>
            <a:srgbClr val="1E116E"/>
          </a:solidFill>
          <a:ln cap="flat" cmpd="sng" w="9525">
            <a:solidFill>
              <a:srgbClr val="372A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1236226" y="1191339"/>
            <a:ext cx="3413998" cy="343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Inter"/>
              <a:buNone/>
            </a:pPr>
            <a:r>
              <a:rPr b="1" i="0" lang="en-US" sz="21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Significância e Coerência</a:t>
            </a:r>
            <a:endParaRPr b="0" i="0" sz="2150" u="none" cap="none" strike="noStrike"/>
          </a:p>
        </p:txBody>
      </p:sp>
      <p:sp>
        <p:nvSpPr>
          <p:cNvPr id="167" name="Google Shape;167;p7"/>
          <p:cNvSpPr/>
          <p:nvPr/>
        </p:nvSpPr>
        <p:spPr>
          <a:xfrm>
            <a:off x="1236226" y="1644729"/>
            <a:ext cx="3701534" cy="1172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 relação massa–raio mostrou-se estatisticamente significativa e fisicamente plausível, reforçando os modelos atuais de estrutura planetária.</a:t>
            </a:r>
            <a:endParaRPr b="0" i="0" sz="1400" u="none" cap="none" strike="noStrike"/>
          </a:p>
        </p:txBody>
      </p:sp>
      <p:sp>
        <p:nvSpPr>
          <p:cNvPr id="168" name="Google Shape;168;p7"/>
          <p:cNvSpPr/>
          <p:nvPr/>
        </p:nvSpPr>
        <p:spPr>
          <a:xfrm>
            <a:off x="5166717" y="1157049"/>
            <a:ext cx="412075" cy="412075"/>
          </a:xfrm>
          <a:prstGeom prst="roundRect">
            <a:avLst>
              <a:gd fmla="val 18670" name="adj"/>
            </a:avLst>
          </a:prstGeom>
          <a:solidFill>
            <a:srgbClr val="1E116E"/>
          </a:solidFill>
          <a:ln cap="flat" cmpd="sng" w="9525">
            <a:solidFill>
              <a:srgbClr val="372A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5761911" y="1191339"/>
            <a:ext cx="2747605" cy="343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Inter"/>
              <a:buNone/>
            </a:pPr>
            <a:r>
              <a:rPr b="1" i="0" lang="en-US" sz="21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Poder Explicativo</a:t>
            </a:r>
            <a:endParaRPr b="0" i="0" sz="2150" u="none" cap="none" strike="noStrike"/>
          </a:p>
        </p:txBody>
      </p:sp>
      <p:sp>
        <p:nvSpPr>
          <p:cNvPr id="170" name="Google Shape;170;p7"/>
          <p:cNvSpPr/>
          <p:nvPr/>
        </p:nvSpPr>
        <p:spPr>
          <a:xfrm>
            <a:off x="5761911" y="1644729"/>
            <a:ext cx="3701653" cy="1172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O modelo log–log apresentou excelente ajuste, explicando cerca de </a:t>
            </a:r>
            <a:r>
              <a:rPr b="1" i="0" lang="en-US" sz="14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83% da variação observada</a:t>
            </a:r>
            <a:r>
              <a:rPr b="0" i="0" lang="en-US" sz="14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, com desempenho consistente em validação cruzada.</a:t>
            </a:r>
            <a:endParaRPr b="0" i="0" sz="1400" u="none" cap="none" strike="noStrike"/>
          </a:p>
        </p:txBody>
      </p:sp>
      <p:sp>
        <p:nvSpPr>
          <p:cNvPr id="171" name="Google Shape;171;p7"/>
          <p:cNvSpPr/>
          <p:nvPr/>
        </p:nvSpPr>
        <p:spPr>
          <a:xfrm>
            <a:off x="9692521" y="1157049"/>
            <a:ext cx="412075" cy="412075"/>
          </a:xfrm>
          <a:prstGeom prst="roundRect">
            <a:avLst>
              <a:gd fmla="val 18670" name="adj"/>
            </a:avLst>
          </a:prstGeom>
          <a:solidFill>
            <a:srgbClr val="1E116E"/>
          </a:solidFill>
          <a:ln cap="flat" cmpd="sng" w="9525">
            <a:solidFill>
              <a:srgbClr val="372A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7"/>
          <p:cNvSpPr/>
          <p:nvPr/>
        </p:nvSpPr>
        <p:spPr>
          <a:xfrm>
            <a:off x="10287714" y="1191339"/>
            <a:ext cx="2747605" cy="343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Inter"/>
              <a:buNone/>
            </a:pPr>
            <a:r>
              <a:rPr b="1" i="0" lang="en-US" sz="21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Validação Teórica</a:t>
            </a:r>
            <a:endParaRPr b="0" i="0" sz="2150" u="none" cap="none" strike="noStrike"/>
          </a:p>
        </p:txBody>
      </p:sp>
      <p:sp>
        <p:nvSpPr>
          <p:cNvPr id="173" name="Google Shape;173;p7"/>
          <p:cNvSpPr/>
          <p:nvPr/>
        </p:nvSpPr>
        <p:spPr>
          <a:xfrm>
            <a:off x="10287714" y="1644729"/>
            <a:ext cx="3701653" cy="1465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Os resultados estão alinhados com teorias modernas de formação planetária — a expansão atmosférica e a influência da metalicidade foram confirmadas empiricamente.</a:t>
            </a:r>
            <a:endParaRPr b="0" i="0" sz="1400" u="none" cap="none" strike="noStrike"/>
          </a:p>
        </p:txBody>
      </p:sp>
      <p:pic>
        <p:nvPicPr>
          <p:cNvPr descr="preencoded.png" id="174" name="Google Shape;17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033" y="3522345"/>
            <a:ext cx="5841325" cy="399669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7"/>
          <p:cNvSpPr/>
          <p:nvPr/>
        </p:nvSpPr>
        <p:spPr>
          <a:xfrm>
            <a:off x="6863675" y="3499475"/>
            <a:ext cx="7133100" cy="27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Inter"/>
              <a:buNone/>
            </a:pPr>
            <a:r>
              <a:rPr b="1" i="0" lang="en-US" sz="28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Cada exoplaneta observado amplia nosso horizonte científico — e nos aproxima de compreender o lugar da Terra no cosmos.</a:t>
            </a:r>
            <a:endParaRPr b="0" i="0" sz="28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2025-10-21T19:29:46Z</dcterms:created>
</cp:coreProperties>
</file>